
<file path=[Content_Types].xml><?xml version="1.0" encoding="utf-8"?>
<Types xmlns="http://schemas.openxmlformats.org/package/2006/content-types">
  <Default Extension="fntdata" ContentType="application/x-fontdata"/>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3"/>
  </p:notesMasterIdLst>
  <p:sldIdLst>
    <p:sldId id="256" r:id="rId2"/>
    <p:sldId id="257" r:id="rId3"/>
    <p:sldId id="264" r:id="rId4"/>
    <p:sldId id="266" r:id="rId5"/>
    <p:sldId id="259" r:id="rId6"/>
    <p:sldId id="260" r:id="rId7"/>
    <p:sldId id="265" r:id="rId8"/>
    <p:sldId id="261" r:id="rId9"/>
    <p:sldId id="258" r:id="rId10"/>
    <p:sldId id="262" r:id="rId11"/>
    <p:sldId id="263" r:id="rId12"/>
  </p:sldIdLst>
  <p:sldSz cx="9144000" cy="5143500" type="screen16x9"/>
  <p:notesSz cx="6858000" cy="9144000"/>
  <p:embeddedFontLst>
    <p:embeddedFont>
      <p:font typeface="Calibri" panose="020F0502020204030204" pitchFamily="34" charset="0"/>
      <p:regular r:id="rId14"/>
      <p:bold r:id="rId15"/>
      <p:italic r:id="rId16"/>
      <p:boldItalic r:id="rId17"/>
    </p:embeddedFont>
    <p:embeddedFont>
      <p:font typeface="Impact" panose="020B0806030902050204" pitchFamily="34" charset="0"/>
      <p:regular r:id="rId18"/>
    </p:embeddedFont>
    <p:embeddedFont>
      <p:font typeface="Merriweather" pitchFamily="2" charset="77"/>
      <p:regular r:id="rId19"/>
      <p:bold r:id="rId20"/>
      <p:italic r:id="rId21"/>
      <p:boldItalic r:id="rId22"/>
    </p:embeddedFont>
    <p:embeddedFont>
      <p:font typeface="Monotype Corsiva" panose="03010101010201010101" pitchFamily="66" charset="0"/>
      <p:regular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F9A6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84"/>
  </p:normalViewPr>
  <p:slideViewPr>
    <p:cSldViewPr snapToGrid="0" snapToObjects="1">
      <p:cViewPr varScale="1">
        <p:scale>
          <a:sx n="120" d="100"/>
          <a:sy n="120" d="100"/>
        </p:scale>
        <p:origin x="200" y="5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418e5c42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3418e5c42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418e5c42b_0_1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3418e5c42b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3418e5c42b_0_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3418e5c42b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418e5c42b_0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418e5c42b_0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3418e5c42b_0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3418e5c42b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111164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3418e5c42b_0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3418e5c42b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428518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3418e5c42b_0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3418e5c42b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3418e5c42b_0_1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3418e5c42b_0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3418e5c42b_0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3418e5c42b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840851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3418e5c42b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3418e5c42b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3418e5c42b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3418e5c42b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hyperlink" Target="mailto:Profitfrompageantry@gmail.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3"/>
        <p:cNvGrpSpPr/>
        <p:nvPr/>
      </p:nvGrpSpPr>
      <p:grpSpPr>
        <a:xfrm>
          <a:off x="0" y="0"/>
          <a:ext cx="0" cy="0"/>
          <a:chOff x="0" y="0"/>
          <a:chExt cx="0" cy="0"/>
        </a:xfrm>
      </p:grpSpPr>
      <p:sp>
        <p:nvSpPr>
          <p:cNvPr id="54" name="Google Shape;54;p13"/>
          <p:cNvSpPr txBox="1"/>
          <p:nvPr/>
        </p:nvSpPr>
        <p:spPr>
          <a:xfrm>
            <a:off x="642950" y="442925"/>
            <a:ext cx="4143300" cy="120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 name="Google Shape;55;p13"/>
          <p:cNvSpPr txBox="1"/>
          <p:nvPr/>
        </p:nvSpPr>
        <p:spPr>
          <a:xfrm>
            <a:off x="220068" y="4582"/>
            <a:ext cx="4723802" cy="1638643"/>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500" dirty="0">
                <a:solidFill>
                  <a:schemeClr val="bg1"/>
                </a:solidFill>
                <a:latin typeface="Monotype Corsiva" panose="03010101010201010101" pitchFamily="66" charset="0"/>
                <a:ea typeface="Brush Script MT" panose="03060802040406070304" pitchFamily="66" charset="-122"/>
                <a:cs typeface="Apple Chancery" panose="03020702040506060504" pitchFamily="66" charset="-79"/>
                <a:sym typeface="Impact"/>
              </a:rPr>
              <a:t>Fearless </a:t>
            </a:r>
          </a:p>
          <a:p>
            <a:pPr marL="0" lvl="0" indent="0" algn="ctr" rtl="0">
              <a:spcBef>
                <a:spcPts val="0"/>
              </a:spcBef>
              <a:spcAft>
                <a:spcPts val="0"/>
              </a:spcAft>
              <a:buNone/>
            </a:pPr>
            <a:r>
              <a:rPr lang="en" sz="4500" dirty="0">
                <a:solidFill>
                  <a:schemeClr val="bg1"/>
                </a:solidFill>
                <a:latin typeface="Monotype Corsiva" panose="03010101010201010101" pitchFamily="66" charset="0"/>
                <a:ea typeface="Brush Script MT" panose="03060802040406070304" pitchFamily="66" charset="-122"/>
                <a:cs typeface="Apple Chancery" panose="03020702040506060504" pitchFamily="66" charset="-79"/>
                <a:sym typeface="Impact"/>
              </a:rPr>
              <a:t>and </a:t>
            </a:r>
          </a:p>
          <a:p>
            <a:pPr marL="0" lvl="0" indent="0" algn="ctr" rtl="0">
              <a:spcBef>
                <a:spcPts val="0"/>
              </a:spcBef>
              <a:spcAft>
                <a:spcPts val="0"/>
              </a:spcAft>
              <a:buNone/>
            </a:pPr>
            <a:r>
              <a:rPr lang="en" sz="4500" dirty="0">
                <a:solidFill>
                  <a:schemeClr val="bg1"/>
                </a:solidFill>
                <a:latin typeface="Monotype Corsiva" panose="03010101010201010101" pitchFamily="66" charset="0"/>
                <a:ea typeface="Brush Script MT" panose="03060802040406070304" pitchFamily="66" charset="-122"/>
                <a:cs typeface="Apple Chancery" panose="03020702040506060504" pitchFamily="66" charset="-79"/>
                <a:sym typeface="Impact"/>
              </a:rPr>
              <a:t>Financially Free </a:t>
            </a:r>
            <a:endParaRPr sz="4500" dirty="0">
              <a:latin typeface="Monotype Corsiva" panose="03010101010201010101" pitchFamily="66" charset="0"/>
              <a:ea typeface="Brush Script MT" panose="03060802040406070304" pitchFamily="66" charset="-122"/>
              <a:cs typeface="Apple Chancery" panose="03020702040506060504" pitchFamily="66" charset="-79"/>
              <a:sym typeface="Impact"/>
            </a:endParaRPr>
          </a:p>
        </p:txBody>
      </p:sp>
      <p:sp>
        <p:nvSpPr>
          <p:cNvPr id="56" name="Google Shape;56;p13"/>
          <p:cNvSpPr txBox="1"/>
          <p:nvPr/>
        </p:nvSpPr>
        <p:spPr>
          <a:xfrm>
            <a:off x="1204111" y="3675707"/>
            <a:ext cx="4453664" cy="1376127"/>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lt1"/>
                </a:solidFill>
                <a:latin typeface="Merriweather"/>
                <a:ea typeface="Merriweather"/>
                <a:cs typeface="Merriweather"/>
                <a:sym typeface="Merriweather"/>
              </a:rPr>
              <a:t>Presented By: </a:t>
            </a:r>
            <a:endParaRPr dirty="0">
              <a:solidFill>
                <a:schemeClr val="lt1"/>
              </a:solidFill>
              <a:latin typeface="Merriweather"/>
              <a:ea typeface="Merriweather"/>
              <a:cs typeface="Merriweather"/>
              <a:sym typeface="Merriweather"/>
            </a:endParaRPr>
          </a:p>
          <a:p>
            <a:pPr marL="0" lvl="0" indent="0" algn="l" rtl="0">
              <a:spcBef>
                <a:spcPts val="0"/>
              </a:spcBef>
              <a:spcAft>
                <a:spcPts val="0"/>
              </a:spcAft>
              <a:buNone/>
            </a:pPr>
            <a:endParaRPr dirty="0">
              <a:solidFill>
                <a:schemeClr val="lt1"/>
              </a:solidFill>
              <a:latin typeface="Merriweather"/>
              <a:ea typeface="Merriweather"/>
              <a:cs typeface="Merriweather"/>
              <a:sym typeface="Merriweather"/>
            </a:endParaRPr>
          </a:p>
          <a:p>
            <a:pPr marL="457200" lvl="0" indent="0" algn="l" rtl="0">
              <a:spcBef>
                <a:spcPts val="0"/>
              </a:spcBef>
              <a:spcAft>
                <a:spcPts val="0"/>
              </a:spcAft>
              <a:buNone/>
            </a:pPr>
            <a:r>
              <a:rPr lang="en" i="1" dirty="0">
                <a:solidFill>
                  <a:schemeClr val="lt1"/>
                </a:solidFill>
                <a:latin typeface="Merriweather"/>
                <a:ea typeface="Merriweather"/>
                <a:cs typeface="Merriweather"/>
                <a:sym typeface="Merriweather"/>
              </a:rPr>
              <a:t>Charlene Rhinehart, CPA</a:t>
            </a:r>
          </a:p>
          <a:p>
            <a:pPr marL="457200" lvl="0" indent="0" algn="l" rtl="0">
              <a:spcBef>
                <a:spcPts val="0"/>
              </a:spcBef>
              <a:spcAft>
                <a:spcPts val="0"/>
              </a:spcAft>
              <a:buNone/>
            </a:pPr>
            <a:r>
              <a:rPr lang="en" i="1" dirty="0">
                <a:solidFill>
                  <a:schemeClr val="lt1"/>
                </a:solidFill>
                <a:latin typeface="Merriweather"/>
                <a:ea typeface="Merriweather"/>
                <a:cs typeface="Merriweather"/>
                <a:sym typeface="Merriweather"/>
              </a:rPr>
              <a:t>Founder, Wealthy Women Daily </a:t>
            </a:r>
          </a:p>
          <a:p>
            <a:pPr marL="457200" lvl="0" indent="0" algn="l" rtl="0">
              <a:spcBef>
                <a:spcPts val="0"/>
              </a:spcBef>
              <a:spcAft>
                <a:spcPts val="0"/>
              </a:spcAft>
              <a:buNone/>
            </a:pPr>
            <a:r>
              <a:rPr lang="en" i="1" dirty="0">
                <a:solidFill>
                  <a:schemeClr val="lt1"/>
                </a:solidFill>
                <a:latin typeface="Merriweather"/>
                <a:ea typeface="Merriweather"/>
                <a:cs typeface="Merriweather"/>
                <a:sym typeface="Merriweather"/>
              </a:rPr>
              <a:t>Author: Dividends Are a Queen’s Best Friend </a:t>
            </a:r>
            <a:endParaRPr i="1" dirty="0">
              <a:solidFill>
                <a:schemeClr val="lt1"/>
              </a:solidFill>
              <a:latin typeface="Merriweather"/>
              <a:ea typeface="Merriweather"/>
              <a:cs typeface="Merriweather"/>
              <a:sym typeface="Merriweather"/>
            </a:endParaRPr>
          </a:p>
        </p:txBody>
      </p:sp>
      <p:sp>
        <p:nvSpPr>
          <p:cNvPr id="2" name="TextBox 1">
            <a:extLst>
              <a:ext uri="{FF2B5EF4-FFF2-40B4-BE49-F238E27FC236}">
                <a16:creationId xmlns:a16="http://schemas.microsoft.com/office/drawing/2014/main" id="{9F55AD57-9284-8446-9816-E8F1D0398893}"/>
              </a:ext>
            </a:extLst>
          </p:cNvPr>
          <p:cNvSpPr txBox="1"/>
          <p:nvPr/>
        </p:nvSpPr>
        <p:spPr>
          <a:xfrm>
            <a:off x="21813" y="2220884"/>
            <a:ext cx="5120312" cy="292388"/>
          </a:xfrm>
          <a:prstGeom prst="rect">
            <a:avLst/>
          </a:prstGeom>
          <a:noFill/>
        </p:spPr>
        <p:txBody>
          <a:bodyPr wrap="none" rtlCol="0">
            <a:spAutoFit/>
          </a:bodyPr>
          <a:lstStyle/>
          <a:p>
            <a:r>
              <a:rPr lang="en-US" sz="1300" b="1" i="1" dirty="0">
                <a:solidFill>
                  <a:schemeClr val="bg1"/>
                </a:solidFill>
                <a:highlight>
                  <a:srgbClr val="000000"/>
                </a:highlight>
              </a:rPr>
              <a:t>10 Steps to Financial Freedom &amp; Achieving Your Wealthy Life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1"/>
        <p:cNvGrpSpPr/>
        <p:nvPr/>
      </p:nvGrpSpPr>
      <p:grpSpPr>
        <a:xfrm>
          <a:off x="0" y="0"/>
          <a:ext cx="0" cy="0"/>
          <a:chOff x="0" y="0"/>
          <a:chExt cx="0" cy="0"/>
        </a:xfrm>
      </p:grpSpPr>
      <p:sp>
        <p:nvSpPr>
          <p:cNvPr id="92" name="Google Shape;92;p19"/>
          <p:cNvSpPr txBox="1"/>
          <p:nvPr/>
        </p:nvSpPr>
        <p:spPr>
          <a:xfrm>
            <a:off x="1028700" y="368900"/>
            <a:ext cx="7086600" cy="64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800">
                <a:solidFill>
                  <a:schemeClr val="dk1"/>
                </a:solidFill>
                <a:latin typeface="Impact"/>
                <a:ea typeface="Impact"/>
                <a:cs typeface="Impact"/>
                <a:sym typeface="Impact"/>
              </a:rPr>
              <a:t>CONGRATULATIONS!</a:t>
            </a:r>
            <a:endParaRPr sz="4800">
              <a:solidFill>
                <a:schemeClr val="dk1"/>
              </a:solidFill>
              <a:latin typeface="Impact"/>
              <a:ea typeface="Impact"/>
              <a:cs typeface="Impact"/>
              <a:sym typeface="Impact"/>
            </a:endParaRPr>
          </a:p>
        </p:txBody>
      </p:sp>
      <p:sp>
        <p:nvSpPr>
          <p:cNvPr id="93" name="Google Shape;93;p19"/>
          <p:cNvSpPr txBox="1"/>
          <p:nvPr/>
        </p:nvSpPr>
        <p:spPr>
          <a:xfrm>
            <a:off x="822075" y="1302675"/>
            <a:ext cx="7790700" cy="32883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en" sz="2400"/>
              <a:t>Giving yourself permission to magnify your mission </a:t>
            </a:r>
            <a:endParaRPr sz="2400"/>
          </a:p>
          <a:p>
            <a:pPr marL="457200" lvl="0" indent="-381000" algn="l" rtl="0">
              <a:spcBef>
                <a:spcPts val="0"/>
              </a:spcBef>
              <a:spcAft>
                <a:spcPts val="0"/>
              </a:spcAft>
              <a:buSzPts val="2400"/>
              <a:buChar char="●"/>
            </a:pPr>
            <a:r>
              <a:rPr lang="en" sz="2400"/>
              <a:t>Being bold enough to go after what you want </a:t>
            </a:r>
            <a:endParaRPr sz="2400"/>
          </a:p>
          <a:p>
            <a:pPr marL="457200" lvl="0" indent="-381000" algn="l" rtl="0">
              <a:spcBef>
                <a:spcPts val="0"/>
              </a:spcBef>
              <a:spcAft>
                <a:spcPts val="0"/>
              </a:spcAft>
              <a:buSzPts val="2400"/>
              <a:buChar char="●"/>
            </a:pPr>
            <a:r>
              <a:rPr lang="en" sz="2400"/>
              <a:t>Uniting with a group of like-minded women </a:t>
            </a:r>
            <a:endParaRPr sz="2400"/>
          </a:p>
          <a:p>
            <a:pPr marL="457200" lvl="0" indent="-381000" algn="l" rtl="0">
              <a:spcBef>
                <a:spcPts val="0"/>
              </a:spcBef>
              <a:spcAft>
                <a:spcPts val="0"/>
              </a:spcAft>
              <a:buSzPts val="2400"/>
              <a:buChar char="●"/>
            </a:pPr>
            <a:r>
              <a:rPr lang="en" sz="2400"/>
              <a:t>Impacting the world with your gifts </a:t>
            </a:r>
            <a:endParaRPr sz="2400"/>
          </a:p>
          <a:p>
            <a:pPr marL="457200" lvl="0" indent="-381000" algn="l" rtl="0">
              <a:spcBef>
                <a:spcPts val="0"/>
              </a:spcBef>
              <a:spcAft>
                <a:spcPts val="0"/>
              </a:spcAft>
              <a:buSzPts val="2400"/>
              <a:buChar char="●"/>
            </a:pPr>
            <a:r>
              <a:rPr lang="en" sz="2400"/>
              <a:t>Empowering women all over the world </a:t>
            </a:r>
            <a:endParaRPr sz="2400"/>
          </a:p>
          <a:p>
            <a:pPr marL="457200" lvl="0" indent="-381000" algn="l" rtl="0">
              <a:spcBef>
                <a:spcPts val="0"/>
              </a:spcBef>
              <a:spcAft>
                <a:spcPts val="0"/>
              </a:spcAft>
              <a:buSzPts val="2400"/>
              <a:buChar char="●"/>
            </a:pPr>
            <a:r>
              <a:rPr lang="en" sz="2400"/>
              <a:t>Using your voice to inspire other women </a:t>
            </a:r>
            <a:endParaRPr sz="2400"/>
          </a:p>
          <a:p>
            <a:pPr marL="0" lvl="0" indent="0" algn="l" rtl="0">
              <a:spcBef>
                <a:spcPts val="0"/>
              </a:spcBef>
              <a:spcAft>
                <a:spcPts val="0"/>
              </a:spcAft>
              <a:buNone/>
            </a:pPr>
            <a:endParaRPr sz="24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7"/>
        <p:cNvGrpSpPr/>
        <p:nvPr/>
      </p:nvGrpSpPr>
      <p:grpSpPr>
        <a:xfrm>
          <a:off x="0" y="0"/>
          <a:ext cx="0" cy="0"/>
          <a:chOff x="0" y="0"/>
          <a:chExt cx="0" cy="0"/>
        </a:xfrm>
      </p:grpSpPr>
      <p:sp>
        <p:nvSpPr>
          <p:cNvPr id="98" name="Google Shape;98;p20"/>
          <p:cNvSpPr txBox="1"/>
          <p:nvPr/>
        </p:nvSpPr>
        <p:spPr>
          <a:xfrm>
            <a:off x="1028700" y="900100"/>
            <a:ext cx="7086600" cy="300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800">
                <a:solidFill>
                  <a:schemeClr val="dk1"/>
                </a:solidFill>
                <a:latin typeface="Impact"/>
                <a:ea typeface="Impact"/>
                <a:cs typeface="Impact"/>
                <a:sym typeface="Impact"/>
              </a:rPr>
              <a:t>QUESTIONS? </a:t>
            </a:r>
            <a:endParaRPr sz="4800">
              <a:solidFill>
                <a:schemeClr val="dk1"/>
              </a:solidFill>
              <a:latin typeface="Impact"/>
              <a:ea typeface="Impact"/>
              <a:cs typeface="Impact"/>
              <a:sym typeface="Impact"/>
            </a:endParaRPr>
          </a:p>
          <a:p>
            <a:pPr marL="0" lvl="0" indent="0" algn="ctr" rtl="0">
              <a:spcBef>
                <a:spcPts val="0"/>
              </a:spcBef>
              <a:spcAft>
                <a:spcPts val="0"/>
              </a:spcAft>
              <a:buNone/>
            </a:pPr>
            <a:r>
              <a:rPr lang="en" sz="3000" u="sng">
                <a:solidFill>
                  <a:srgbClr val="9900FF"/>
                </a:solidFill>
                <a:hlinkClick r:id="rId4"/>
              </a:rPr>
              <a:t>Profitfrompageantry@gmail.com</a:t>
            </a:r>
            <a:r>
              <a:rPr lang="en" sz="3000">
                <a:solidFill>
                  <a:srgbClr val="9900FF"/>
                </a:solidFill>
              </a:rPr>
              <a:t> </a:t>
            </a:r>
            <a:endParaRPr sz="3000">
              <a:solidFill>
                <a:srgbClr val="9900FF"/>
              </a:solidFill>
            </a:endParaRPr>
          </a:p>
        </p:txBody>
      </p:sp>
      <p:sp>
        <p:nvSpPr>
          <p:cNvPr id="99" name="Google Shape;99;p20"/>
          <p:cNvSpPr txBox="1"/>
          <p:nvPr/>
        </p:nvSpPr>
        <p:spPr>
          <a:xfrm>
            <a:off x="2314575" y="2371725"/>
            <a:ext cx="7338000" cy="85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0"/>
        <p:cNvGrpSpPr/>
        <p:nvPr/>
      </p:nvGrpSpPr>
      <p:grpSpPr>
        <a:xfrm>
          <a:off x="0" y="0"/>
          <a:ext cx="0" cy="0"/>
          <a:chOff x="0" y="0"/>
          <a:chExt cx="0" cy="0"/>
        </a:xfrm>
      </p:grpSpPr>
      <p:sp>
        <p:nvSpPr>
          <p:cNvPr id="61" name="Google Shape;61;p14"/>
          <p:cNvSpPr txBox="1"/>
          <p:nvPr/>
        </p:nvSpPr>
        <p:spPr>
          <a:xfrm>
            <a:off x="225600" y="850605"/>
            <a:ext cx="4719600" cy="1462945"/>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sz="1800" dirty="0">
                <a:solidFill>
                  <a:schemeClr val="bg1"/>
                </a:solidFill>
              </a:rPr>
              <a:t>Creating an irresistible profile </a:t>
            </a:r>
            <a:endParaRPr sz="1800" dirty="0">
              <a:solidFill>
                <a:schemeClr val="bg1"/>
              </a:solidFill>
            </a:endParaRPr>
          </a:p>
          <a:p>
            <a:pPr marL="457200" lvl="0" indent="-342900" algn="l" rtl="0">
              <a:spcBef>
                <a:spcPts val="0"/>
              </a:spcBef>
              <a:spcAft>
                <a:spcPts val="0"/>
              </a:spcAft>
              <a:buSzPts val="1800"/>
              <a:buChar char="●"/>
            </a:pPr>
            <a:r>
              <a:rPr lang="en" sz="1800" dirty="0">
                <a:solidFill>
                  <a:schemeClr val="bg1"/>
                </a:solidFill>
              </a:rPr>
              <a:t>Selecting a winning wardrobe </a:t>
            </a:r>
            <a:endParaRPr sz="1800" dirty="0">
              <a:solidFill>
                <a:schemeClr val="bg1"/>
              </a:solidFill>
            </a:endParaRPr>
          </a:p>
          <a:p>
            <a:pPr marL="457200" lvl="0" indent="-342900" algn="l" rtl="0">
              <a:spcBef>
                <a:spcPts val="0"/>
              </a:spcBef>
              <a:spcAft>
                <a:spcPts val="0"/>
              </a:spcAft>
              <a:buSzPts val="1800"/>
              <a:buChar char="●"/>
            </a:pPr>
            <a:r>
              <a:rPr lang="en" sz="1800" dirty="0">
                <a:solidFill>
                  <a:schemeClr val="bg1"/>
                </a:solidFill>
              </a:rPr>
              <a:t>Standing out in a crowd </a:t>
            </a:r>
            <a:endParaRPr sz="1800" dirty="0">
              <a:solidFill>
                <a:schemeClr val="bg1"/>
              </a:solidFill>
            </a:endParaRPr>
          </a:p>
          <a:p>
            <a:pPr marL="457200" lvl="0" indent="-342900" algn="l" rtl="0">
              <a:spcBef>
                <a:spcPts val="0"/>
              </a:spcBef>
              <a:spcAft>
                <a:spcPts val="0"/>
              </a:spcAft>
              <a:buSzPts val="1800"/>
              <a:buChar char="●"/>
            </a:pPr>
            <a:r>
              <a:rPr lang="en" sz="1800" dirty="0">
                <a:solidFill>
                  <a:schemeClr val="bg1"/>
                </a:solidFill>
              </a:rPr>
              <a:t>Making an impact that lasts a lifetime</a:t>
            </a:r>
          </a:p>
          <a:p>
            <a:pPr marL="457200" lvl="0" indent="-342900" algn="l" rtl="0">
              <a:spcBef>
                <a:spcPts val="0"/>
              </a:spcBef>
              <a:spcAft>
                <a:spcPts val="0"/>
              </a:spcAft>
              <a:buSzPts val="1800"/>
              <a:buChar char="●"/>
            </a:pPr>
            <a:r>
              <a:rPr lang="en-US" sz="1800" dirty="0">
                <a:solidFill>
                  <a:schemeClr val="bg1"/>
                </a:solidFill>
              </a:rPr>
              <a:t>D</a:t>
            </a:r>
            <a:r>
              <a:rPr lang="en" sz="1800" dirty="0" err="1">
                <a:solidFill>
                  <a:schemeClr val="bg1"/>
                </a:solidFill>
              </a:rPr>
              <a:t>fsfds</a:t>
            </a:r>
            <a:endParaRPr lang="en" sz="1800" dirty="0">
              <a:solidFill>
                <a:schemeClr val="bg1"/>
              </a:solidFill>
            </a:endParaRPr>
          </a:p>
          <a:p>
            <a:pPr marL="457200" lvl="0" indent="-342900" algn="l" rtl="0">
              <a:spcBef>
                <a:spcPts val="0"/>
              </a:spcBef>
              <a:spcAft>
                <a:spcPts val="0"/>
              </a:spcAft>
              <a:buSzPts val="1800"/>
              <a:buChar char="●"/>
            </a:pPr>
            <a:r>
              <a:rPr lang="en-US" sz="1800" dirty="0">
                <a:solidFill>
                  <a:schemeClr val="bg1"/>
                </a:solidFill>
              </a:rPr>
              <a:t>S</a:t>
            </a:r>
            <a:r>
              <a:rPr lang="en" sz="1800" dirty="0" err="1">
                <a:solidFill>
                  <a:schemeClr val="bg1"/>
                </a:solidFill>
              </a:rPr>
              <a:t>dfsdfs</a:t>
            </a:r>
            <a:endParaRPr lang="en" sz="1800" dirty="0">
              <a:solidFill>
                <a:schemeClr val="bg1"/>
              </a:solidFill>
            </a:endParaRPr>
          </a:p>
          <a:p>
            <a:pPr marL="457200" lvl="0" indent="-342900" algn="l" rtl="0">
              <a:spcBef>
                <a:spcPts val="0"/>
              </a:spcBef>
              <a:spcAft>
                <a:spcPts val="0"/>
              </a:spcAft>
              <a:buSzPts val="1800"/>
              <a:buChar char="●"/>
            </a:pPr>
            <a:r>
              <a:rPr lang="en" sz="1800" dirty="0" err="1">
                <a:solidFill>
                  <a:schemeClr val="bg1"/>
                </a:solidFill>
              </a:rPr>
              <a:t>sdfsdfs</a:t>
            </a:r>
            <a:r>
              <a:rPr lang="en" sz="1800" dirty="0">
                <a:solidFill>
                  <a:schemeClr val="bg1"/>
                </a:solidFill>
              </a:rPr>
              <a:t>  </a:t>
            </a:r>
            <a:endParaRPr sz="1800" dirty="0">
              <a:solidFill>
                <a:schemeClr val="bg1"/>
              </a:solidFill>
            </a:endParaRPr>
          </a:p>
        </p:txBody>
      </p:sp>
      <p:sp>
        <p:nvSpPr>
          <p:cNvPr id="62" name="Google Shape;62;p14"/>
          <p:cNvSpPr txBox="1"/>
          <p:nvPr/>
        </p:nvSpPr>
        <p:spPr>
          <a:xfrm>
            <a:off x="0" y="79592"/>
            <a:ext cx="4930900" cy="858300"/>
          </a:xfrm>
          <a:prstGeom prst="rect">
            <a:avLst/>
          </a:prstGeom>
          <a:noFill/>
          <a:ln>
            <a:noFill/>
          </a:ln>
        </p:spPr>
        <p:txBody>
          <a:bodyPr spcFirstLastPara="1" wrap="square" lIns="91425" tIns="91425" rIns="91425" bIns="91425" anchor="t" anchorCtr="0">
            <a:noAutofit/>
          </a:bodyPr>
          <a:lstStyle/>
          <a:p>
            <a:r>
              <a:rPr lang="en-US" sz="4000" dirty="0">
                <a:solidFill>
                  <a:schemeClr val="bg1"/>
                </a:solidFill>
                <a:latin typeface="Calibri" panose="020F0502020204030204" pitchFamily="34" charset="0"/>
                <a:cs typeface="Calibri" panose="020F0502020204030204" pitchFamily="34" charset="0"/>
              </a:rPr>
              <a:t>GET READY TO LEARN: </a:t>
            </a:r>
          </a:p>
        </p:txBody>
      </p:sp>
      <p:sp>
        <p:nvSpPr>
          <p:cNvPr id="63" name="Google Shape;63;p14"/>
          <p:cNvSpPr txBox="1"/>
          <p:nvPr/>
        </p:nvSpPr>
        <p:spPr>
          <a:xfrm>
            <a:off x="1109343" y="3557918"/>
            <a:ext cx="4386000" cy="10572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3600" dirty="0">
                <a:solidFill>
                  <a:schemeClr val="lt1"/>
                </a:solidFill>
                <a:latin typeface="Merriweather"/>
                <a:ea typeface="Merriweather"/>
                <a:cs typeface="Merriweather"/>
                <a:sym typeface="Merriweather"/>
              </a:rPr>
              <a:t>Fearless &amp; Financially Free </a:t>
            </a:r>
            <a:endParaRPr sz="3600" dirty="0">
              <a:solidFill>
                <a:schemeClr val="lt1"/>
              </a:solidFill>
              <a:latin typeface="Merriweather"/>
              <a:ea typeface="Merriweather"/>
              <a:cs typeface="Merriweather"/>
              <a:sym typeface="Merriweathe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3"/>
        <p:cNvGrpSpPr/>
        <p:nvPr/>
      </p:nvGrpSpPr>
      <p:grpSpPr>
        <a:xfrm>
          <a:off x="0" y="0"/>
          <a:ext cx="0" cy="0"/>
          <a:chOff x="0" y="0"/>
          <a:chExt cx="0" cy="0"/>
        </a:xfrm>
      </p:grpSpPr>
      <p:sp>
        <p:nvSpPr>
          <p:cNvPr id="74" name="Google Shape;74;p16"/>
          <p:cNvSpPr txBox="1"/>
          <p:nvPr/>
        </p:nvSpPr>
        <p:spPr>
          <a:xfrm>
            <a:off x="350875" y="368900"/>
            <a:ext cx="8617379" cy="64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chemeClr val="bg1"/>
                </a:solidFill>
                <a:latin typeface="Impact"/>
                <a:ea typeface="Impact"/>
                <a:cs typeface="Impact"/>
                <a:sym typeface="Impact"/>
              </a:rPr>
              <a:t>T</a:t>
            </a:r>
            <a:r>
              <a:rPr lang="en-US" sz="4800" dirty="0">
                <a:solidFill>
                  <a:schemeClr val="bg1"/>
                </a:solidFill>
                <a:latin typeface="Impact"/>
                <a:ea typeface="Impact"/>
                <a:cs typeface="Impact"/>
                <a:sym typeface="Impact"/>
              </a:rPr>
              <a:t>h</a:t>
            </a:r>
            <a:r>
              <a:rPr lang="en" sz="4800" dirty="0">
                <a:solidFill>
                  <a:schemeClr val="bg1"/>
                </a:solidFill>
                <a:latin typeface="Impact"/>
                <a:ea typeface="Impact"/>
                <a:cs typeface="Impact"/>
                <a:sym typeface="Impact"/>
              </a:rPr>
              <a:t>is Course Will Not Help You IF...</a:t>
            </a:r>
            <a:endParaRPr sz="4800" dirty="0">
              <a:solidFill>
                <a:schemeClr val="bg1"/>
              </a:solidFill>
              <a:latin typeface="Impact"/>
              <a:ea typeface="Impact"/>
              <a:cs typeface="Impact"/>
              <a:sym typeface="Impact"/>
            </a:endParaRPr>
          </a:p>
        </p:txBody>
      </p:sp>
      <p:sp>
        <p:nvSpPr>
          <p:cNvPr id="75" name="Google Shape;75;p16"/>
          <p:cNvSpPr txBox="1"/>
          <p:nvPr/>
        </p:nvSpPr>
        <p:spPr>
          <a:xfrm>
            <a:off x="843340" y="1486300"/>
            <a:ext cx="7790700" cy="3288300"/>
          </a:xfrm>
          <a:prstGeom prst="rect">
            <a:avLst/>
          </a:prstGeom>
          <a:noFill/>
          <a:ln>
            <a:noFill/>
          </a:ln>
        </p:spPr>
        <p:txBody>
          <a:bodyPr spcFirstLastPara="1" wrap="square" lIns="91425" tIns="91425" rIns="91425" bIns="91425" anchor="t" anchorCtr="0">
            <a:noAutofit/>
          </a:bodyPr>
          <a:lstStyle/>
          <a:p>
            <a:pPr marL="457200" indent="-381000">
              <a:buSzPts val="2400"/>
              <a:buFont typeface="Arial"/>
              <a:buChar char="●"/>
            </a:pPr>
            <a:r>
              <a:rPr lang="en-US" sz="2400" dirty="0">
                <a:solidFill>
                  <a:schemeClr val="bg1"/>
                </a:solidFill>
              </a:rPr>
              <a:t>You are looking for a sugar daddy or mama </a:t>
            </a:r>
          </a:p>
          <a:p>
            <a:pPr marL="457200" indent="-381000">
              <a:buSzPts val="2400"/>
              <a:buFont typeface="Arial"/>
              <a:buChar char="●"/>
            </a:pPr>
            <a:r>
              <a:rPr lang="en-US" sz="2400" dirty="0">
                <a:solidFill>
                  <a:schemeClr val="bg1"/>
                </a:solidFill>
              </a:rPr>
              <a:t>You are hoping that money just fall from the trees </a:t>
            </a:r>
          </a:p>
          <a:p>
            <a:pPr marL="457200" lvl="0" indent="-381000" algn="l" rtl="0">
              <a:spcBef>
                <a:spcPts val="0"/>
              </a:spcBef>
              <a:spcAft>
                <a:spcPts val="0"/>
              </a:spcAft>
              <a:buSzPts val="2400"/>
              <a:buChar char="●"/>
            </a:pPr>
            <a:r>
              <a:rPr lang="en-US" sz="2400" dirty="0">
                <a:solidFill>
                  <a:schemeClr val="bg1"/>
                </a:solidFill>
              </a:rPr>
              <a:t>You are not willing to shift your mindset </a:t>
            </a:r>
          </a:p>
          <a:p>
            <a:pPr marL="457200" lvl="0" indent="-381000" algn="l" rtl="0">
              <a:spcBef>
                <a:spcPts val="0"/>
              </a:spcBef>
              <a:spcAft>
                <a:spcPts val="0"/>
              </a:spcAft>
              <a:buSzPts val="2400"/>
              <a:buChar char="●"/>
            </a:pPr>
            <a:r>
              <a:rPr lang="en-US" sz="2400" dirty="0">
                <a:solidFill>
                  <a:schemeClr val="bg1"/>
                </a:solidFill>
              </a:rPr>
              <a:t>You are not willing to evaluate your habits </a:t>
            </a:r>
          </a:p>
          <a:p>
            <a:pPr marL="457200" lvl="0" indent="-381000" algn="l" rtl="0">
              <a:spcBef>
                <a:spcPts val="0"/>
              </a:spcBef>
              <a:spcAft>
                <a:spcPts val="0"/>
              </a:spcAft>
              <a:buSzPts val="2400"/>
              <a:buChar char="●"/>
            </a:pPr>
            <a:r>
              <a:rPr lang="en-US" sz="2400" dirty="0">
                <a:solidFill>
                  <a:schemeClr val="bg1"/>
                </a:solidFill>
              </a:rPr>
              <a:t>You aren’t willing to learn something new </a:t>
            </a:r>
            <a:endParaRPr sz="2400" dirty="0">
              <a:solidFill>
                <a:schemeClr val="bg1"/>
              </a:solidFill>
            </a:endParaRPr>
          </a:p>
          <a:p>
            <a:pPr marL="457200" lvl="0" indent="-381000" algn="l" rtl="0">
              <a:spcBef>
                <a:spcPts val="0"/>
              </a:spcBef>
              <a:spcAft>
                <a:spcPts val="0"/>
              </a:spcAft>
              <a:buSzPts val="2400"/>
              <a:buChar char="●"/>
            </a:pPr>
            <a:r>
              <a:rPr lang="en" sz="2400" dirty="0">
                <a:solidFill>
                  <a:schemeClr val="bg1"/>
                </a:solidFill>
              </a:rPr>
              <a:t>You aren’t willing to be intentional with your money</a:t>
            </a:r>
          </a:p>
          <a:p>
            <a:pPr marL="457200" lvl="0" indent="-381000" algn="l" rtl="0">
              <a:spcBef>
                <a:spcPts val="0"/>
              </a:spcBef>
              <a:spcAft>
                <a:spcPts val="0"/>
              </a:spcAft>
              <a:buSzPts val="2400"/>
              <a:buChar char="●"/>
            </a:pPr>
            <a:r>
              <a:rPr lang="en" sz="2400" dirty="0">
                <a:solidFill>
                  <a:schemeClr val="bg1"/>
                </a:solidFill>
              </a:rPr>
              <a:t>You want to do what everyone else is doing </a:t>
            </a:r>
          </a:p>
          <a:p>
            <a:pPr marL="457200" lvl="0" indent="-381000" algn="l" rtl="0">
              <a:spcBef>
                <a:spcPts val="0"/>
              </a:spcBef>
              <a:spcAft>
                <a:spcPts val="0"/>
              </a:spcAft>
              <a:buSzPts val="2400"/>
              <a:buChar char="●"/>
            </a:pPr>
            <a:r>
              <a:rPr lang="en" sz="2400" dirty="0">
                <a:solidFill>
                  <a:schemeClr val="bg1"/>
                </a:solidFill>
              </a:rPr>
              <a:t>You are looking for instant gratification</a:t>
            </a:r>
          </a:p>
          <a:p>
            <a:pPr marL="76200" lvl="0" algn="l" rtl="0">
              <a:spcBef>
                <a:spcPts val="0"/>
              </a:spcBef>
              <a:spcAft>
                <a:spcPts val="0"/>
              </a:spcAft>
              <a:buSzPts val="2400"/>
            </a:pPr>
            <a:endParaRPr sz="2400" dirty="0">
              <a:solidFill>
                <a:schemeClr val="bg1"/>
              </a:solidFill>
            </a:endParaRPr>
          </a:p>
        </p:txBody>
      </p:sp>
    </p:spTree>
    <p:extLst>
      <p:ext uri="{BB962C8B-B14F-4D97-AF65-F5344CB8AC3E}">
        <p14:creationId xmlns:p14="http://schemas.microsoft.com/office/powerpoint/2010/main" val="33565529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3"/>
        <p:cNvGrpSpPr/>
        <p:nvPr/>
      </p:nvGrpSpPr>
      <p:grpSpPr>
        <a:xfrm>
          <a:off x="0" y="0"/>
          <a:ext cx="0" cy="0"/>
          <a:chOff x="0" y="0"/>
          <a:chExt cx="0" cy="0"/>
        </a:xfrm>
      </p:grpSpPr>
      <p:sp>
        <p:nvSpPr>
          <p:cNvPr id="74" name="Google Shape;74;p16"/>
          <p:cNvSpPr txBox="1"/>
          <p:nvPr/>
        </p:nvSpPr>
        <p:spPr>
          <a:xfrm>
            <a:off x="1028700" y="368900"/>
            <a:ext cx="7086600" cy="64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chemeClr val="bg1"/>
                </a:solidFill>
                <a:latin typeface="Impact"/>
                <a:ea typeface="Impact"/>
                <a:cs typeface="Impact"/>
                <a:sym typeface="Impact"/>
              </a:rPr>
              <a:t>Disclaimer...</a:t>
            </a:r>
            <a:endParaRPr sz="4800" dirty="0">
              <a:solidFill>
                <a:schemeClr val="bg1"/>
              </a:solidFill>
              <a:latin typeface="Impact"/>
              <a:ea typeface="Impact"/>
              <a:cs typeface="Impact"/>
              <a:sym typeface="Impact"/>
            </a:endParaRPr>
          </a:p>
        </p:txBody>
      </p:sp>
      <p:sp>
        <p:nvSpPr>
          <p:cNvPr id="75" name="Google Shape;75;p16"/>
          <p:cNvSpPr txBox="1"/>
          <p:nvPr/>
        </p:nvSpPr>
        <p:spPr>
          <a:xfrm>
            <a:off x="822075" y="1302675"/>
            <a:ext cx="7790700" cy="32883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en-US" sz="2400" dirty="0">
                <a:solidFill>
                  <a:schemeClr val="bg1"/>
                </a:solidFill>
              </a:rPr>
              <a:t>This is not a course to </a:t>
            </a:r>
            <a:endParaRPr sz="2400" dirty="0">
              <a:solidFill>
                <a:schemeClr val="bg1"/>
              </a:solidFill>
            </a:endParaRPr>
          </a:p>
          <a:p>
            <a:pPr marL="457200" lvl="0" indent="-381000" algn="l" rtl="0">
              <a:spcBef>
                <a:spcPts val="0"/>
              </a:spcBef>
              <a:spcAft>
                <a:spcPts val="0"/>
              </a:spcAft>
              <a:buSzPts val="2400"/>
              <a:buChar char="●"/>
            </a:pPr>
            <a:r>
              <a:rPr lang="en" sz="2400" dirty="0">
                <a:solidFill>
                  <a:schemeClr val="bg1"/>
                </a:solidFill>
              </a:rPr>
              <a:t>It doesn’t have to be expensive</a:t>
            </a:r>
            <a:endParaRPr sz="2400" dirty="0">
              <a:solidFill>
                <a:schemeClr val="bg1"/>
              </a:solidFill>
            </a:endParaRPr>
          </a:p>
          <a:p>
            <a:pPr marL="457200" lvl="0" indent="-381000" algn="l" rtl="0">
              <a:spcBef>
                <a:spcPts val="0"/>
              </a:spcBef>
              <a:spcAft>
                <a:spcPts val="0"/>
              </a:spcAft>
              <a:buSzPts val="2400"/>
              <a:buChar char="●"/>
            </a:pPr>
            <a:r>
              <a:rPr lang="en" sz="2400" dirty="0">
                <a:solidFill>
                  <a:schemeClr val="bg1"/>
                </a:solidFill>
              </a:rPr>
              <a:t>Be intentional about your wardrobe </a:t>
            </a:r>
            <a:endParaRPr sz="2400" dirty="0">
              <a:solidFill>
                <a:schemeClr val="bg1"/>
              </a:solidFill>
            </a:endParaRPr>
          </a:p>
          <a:p>
            <a:pPr marL="457200" lvl="0" indent="-381000" algn="l" rtl="0">
              <a:spcBef>
                <a:spcPts val="0"/>
              </a:spcBef>
              <a:spcAft>
                <a:spcPts val="0"/>
              </a:spcAft>
              <a:buSzPts val="2400"/>
              <a:buChar char="●"/>
            </a:pPr>
            <a:r>
              <a:rPr lang="en" sz="2400" dirty="0">
                <a:solidFill>
                  <a:schemeClr val="bg1"/>
                </a:solidFill>
              </a:rPr>
              <a:t>What colors work best for you? </a:t>
            </a:r>
            <a:endParaRPr sz="2400" dirty="0">
              <a:solidFill>
                <a:schemeClr val="bg1"/>
              </a:solidFill>
            </a:endParaRPr>
          </a:p>
          <a:p>
            <a:pPr marL="457200" lvl="0" indent="-381000" algn="l" rtl="0">
              <a:spcBef>
                <a:spcPts val="0"/>
              </a:spcBef>
              <a:spcAft>
                <a:spcPts val="0"/>
              </a:spcAft>
              <a:buSzPts val="2400"/>
              <a:buChar char="●"/>
            </a:pPr>
            <a:r>
              <a:rPr lang="en" sz="2400" dirty="0">
                <a:solidFill>
                  <a:schemeClr val="bg1"/>
                </a:solidFill>
              </a:rPr>
              <a:t>What type of wardrobe will you wear during pageant weekend?  </a:t>
            </a:r>
            <a:endParaRPr sz="2400" dirty="0">
              <a:solidFill>
                <a:schemeClr val="bg1"/>
              </a:solidFill>
            </a:endParaRPr>
          </a:p>
          <a:p>
            <a:pPr marL="457200" lvl="0" indent="-381000" algn="l" rtl="0">
              <a:spcBef>
                <a:spcPts val="0"/>
              </a:spcBef>
              <a:spcAft>
                <a:spcPts val="0"/>
              </a:spcAft>
              <a:buSzPts val="2400"/>
              <a:buChar char="●"/>
            </a:pPr>
            <a:r>
              <a:rPr lang="en" sz="2400" dirty="0">
                <a:solidFill>
                  <a:schemeClr val="bg1"/>
                </a:solidFill>
              </a:rPr>
              <a:t>Think about your body structure </a:t>
            </a:r>
            <a:endParaRPr sz="2400" dirty="0">
              <a:solidFill>
                <a:schemeClr val="bg1"/>
              </a:solidFill>
            </a:endParaRPr>
          </a:p>
          <a:p>
            <a:pPr marL="457200" lvl="0" indent="-381000" algn="l" rtl="0">
              <a:spcBef>
                <a:spcPts val="0"/>
              </a:spcBef>
              <a:spcAft>
                <a:spcPts val="0"/>
              </a:spcAft>
              <a:buSzPts val="2400"/>
              <a:buChar char="●"/>
            </a:pPr>
            <a:r>
              <a:rPr lang="en" sz="2400" dirty="0">
                <a:solidFill>
                  <a:schemeClr val="bg1"/>
                </a:solidFill>
              </a:rPr>
              <a:t>What type of make up works best for your apparel? </a:t>
            </a:r>
            <a:endParaRPr sz="2400" dirty="0">
              <a:solidFill>
                <a:schemeClr val="bg1"/>
              </a:solidFill>
            </a:endParaRPr>
          </a:p>
          <a:p>
            <a:pPr marL="457200" lvl="0" indent="-381000" algn="l" rtl="0">
              <a:spcBef>
                <a:spcPts val="0"/>
              </a:spcBef>
              <a:spcAft>
                <a:spcPts val="0"/>
              </a:spcAft>
              <a:buSzPts val="2400"/>
              <a:buChar char="●"/>
            </a:pPr>
            <a:r>
              <a:rPr lang="en" sz="2400" dirty="0">
                <a:solidFill>
                  <a:schemeClr val="bg1"/>
                </a:solidFill>
              </a:rPr>
              <a:t>Each area of competition should showcase a different piece of your personality </a:t>
            </a:r>
            <a:endParaRPr sz="2400" dirty="0">
              <a:solidFill>
                <a:schemeClr val="bg1"/>
              </a:solidFill>
            </a:endParaRPr>
          </a:p>
        </p:txBody>
      </p:sp>
    </p:spTree>
    <p:extLst>
      <p:ext uri="{BB962C8B-B14F-4D97-AF65-F5344CB8AC3E}">
        <p14:creationId xmlns:p14="http://schemas.microsoft.com/office/powerpoint/2010/main" val="2822408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3"/>
        <p:cNvGrpSpPr/>
        <p:nvPr/>
      </p:nvGrpSpPr>
      <p:grpSpPr>
        <a:xfrm>
          <a:off x="0" y="0"/>
          <a:ext cx="0" cy="0"/>
          <a:chOff x="0" y="0"/>
          <a:chExt cx="0" cy="0"/>
        </a:xfrm>
      </p:grpSpPr>
      <p:sp>
        <p:nvSpPr>
          <p:cNvPr id="74" name="Google Shape;74;p16"/>
          <p:cNvSpPr txBox="1"/>
          <p:nvPr/>
        </p:nvSpPr>
        <p:spPr>
          <a:xfrm>
            <a:off x="1028700" y="368900"/>
            <a:ext cx="7086600" cy="64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chemeClr val="dk1"/>
                </a:solidFill>
                <a:latin typeface="Impact"/>
                <a:ea typeface="Impact"/>
                <a:cs typeface="Impact"/>
                <a:sym typeface="Impact"/>
              </a:rPr>
              <a:t>Imagine This...</a:t>
            </a:r>
            <a:endParaRPr sz="4800" dirty="0">
              <a:solidFill>
                <a:schemeClr val="dk1"/>
              </a:solidFill>
              <a:latin typeface="Impact"/>
              <a:ea typeface="Impact"/>
              <a:cs typeface="Impact"/>
              <a:sym typeface="Impact"/>
            </a:endParaRPr>
          </a:p>
        </p:txBody>
      </p:sp>
      <p:sp>
        <p:nvSpPr>
          <p:cNvPr id="75" name="Google Shape;75;p16"/>
          <p:cNvSpPr txBox="1"/>
          <p:nvPr/>
        </p:nvSpPr>
        <p:spPr>
          <a:xfrm>
            <a:off x="822075" y="1302675"/>
            <a:ext cx="7790700" cy="32883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en" sz="2400" dirty="0"/>
              <a:t>Makes you feel like a Queen inside and out </a:t>
            </a:r>
            <a:endParaRPr sz="2400" dirty="0"/>
          </a:p>
          <a:p>
            <a:pPr marL="457200" lvl="0" indent="-381000" algn="l" rtl="0">
              <a:spcBef>
                <a:spcPts val="0"/>
              </a:spcBef>
              <a:spcAft>
                <a:spcPts val="0"/>
              </a:spcAft>
              <a:buSzPts val="2400"/>
              <a:buChar char="●"/>
            </a:pPr>
            <a:r>
              <a:rPr lang="en" sz="2400" dirty="0"/>
              <a:t>It doesn’t have to be expensive</a:t>
            </a:r>
            <a:endParaRPr sz="2400" dirty="0"/>
          </a:p>
          <a:p>
            <a:pPr marL="457200" lvl="0" indent="-381000" algn="l" rtl="0">
              <a:spcBef>
                <a:spcPts val="0"/>
              </a:spcBef>
              <a:spcAft>
                <a:spcPts val="0"/>
              </a:spcAft>
              <a:buSzPts val="2400"/>
              <a:buChar char="●"/>
            </a:pPr>
            <a:r>
              <a:rPr lang="en" sz="2400" dirty="0"/>
              <a:t>Be intentional about your wardrobe </a:t>
            </a:r>
            <a:endParaRPr sz="2400" dirty="0"/>
          </a:p>
          <a:p>
            <a:pPr marL="457200" lvl="0" indent="-381000" algn="l" rtl="0">
              <a:spcBef>
                <a:spcPts val="0"/>
              </a:spcBef>
              <a:spcAft>
                <a:spcPts val="0"/>
              </a:spcAft>
              <a:buSzPts val="2400"/>
              <a:buChar char="●"/>
            </a:pPr>
            <a:r>
              <a:rPr lang="en" sz="2400" dirty="0"/>
              <a:t>What colors work best for you? </a:t>
            </a:r>
            <a:endParaRPr sz="2400" dirty="0"/>
          </a:p>
          <a:p>
            <a:pPr marL="457200" lvl="0" indent="-381000" algn="l" rtl="0">
              <a:spcBef>
                <a:spcPts val="0"/>
              </a:spcBef>
              <a:spcAft>
                <a:spcPts val="0"/>
              </a:spcAft>
              <a:buSzPts val="2400"/>
              <a:buChar char="●"/>
            </a:pPr>
            <a:r>
              <a:rPr lang="en" sz="2400" dirty="0"/>
              <a:t>What type of wardrobe will you wear during pageant weekend?  </a:t>
            </a:r>
            <a:endParaRPr sz="2400" dirty="0"/>
          </a:p>
          <a:p>
            <a:pPr marL="457200" lvl="0" indent="-381000" algn="l" rtl="0">
              <a:spcBef>
                <a:spcPts val="0"/>
              </a:spcBef>
              <a:spcAft>
                <a:spcPts val="0"/>
              </a:spcAft>
              <a:buSzPts val="2400"/>
              <a:buChar char="●"/>
            </a:pPr>
            <a:r>
              <a:rPr lang="en" sz="2400" dirty="0"/>
              <a:t>Think about your body structure </a:t>
            </a:r>
            <a:endParaRPr sz="2400" dirty="0"/>
          </a:p>
          <a:p>
            <a:pPr marL="457200" lvl="0" indent="-381000" algn="l" rtl="0">
              <a:spcBef>
                <a:spcPts val="0"/>
              </a:spcBef>
              <a:spcAft>
                <a:spcPts val="0"/>
              </a:spcAft>
              <a:buSzPts val="2400"/>
              <a:buChar char="●"/>
            </a:pPr>
            <a:r>
              <a:rPr lang="en" sz="2400" dirty="0"/>
              <a:t>What type of make up works best for your apparel? </a:t>
            </a:r>
            <a:endParaRPr sz="2400" dirty="0"/>
          </a:p>
          <a:p>
            <a:pPr marL="457200" lvl="0" indent="-381000" algn="l" rtl="0">
              <a:spcBef>
                <a:spcPts val="0"/>
              </a:spcBef>
              <a:spcAft>
                <a:spcPts val="0"/>
              </a:spcAft>
              <a:buSzPts val="2400"/>
              <a:buChar char="●"/>
            </a:pPr>
            <a:r>
              <a:rPr lang="en" sz="2400" dirty="0"/>
              <a:t>Each area of competition should showcase a different piece of your personality </a:t>
            </a:r>
            <a:endParaRPr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9"/>
        <p:cNvGrpSpPr/>
        <p:nvPr/>
      </p:nvGrpSpPr>
      <p:grpSpPr>
        <a:xfrm>
          <a:off x="0" y="0"/>
          <a:ext cx="0" cy="0"/>
          <a:chOff x="0" y="0"/>
          <a:chExt cx="0" cy="0"/>
        </a:xfrm>
      </p:grpSpPr>
      <p:sp>
        <p:nvSpPr>
          <p:cNvPr id="80" name="Google Shape;80;p17"/>
          <p:cNvSpPr txBox="1"/>
          <p:nvPr/>
        </p:nvSpPr>
        <p:spPr>
          <a:xfrm>
            <a:off x="1028700" y="368900"/>
            <a:ext cx="7086600" cy="64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6000" dirty="0">
                <a:solidFill>
                  <a:schemeClr val="dk1"/>
                </a:solidFill>
                <a:latin typeface="Impact"/>
                <a:ea typeface="Impact"/>
                <a:cs typeface="Impact"/>
                <a:sym typeface="Impact"/>
              </a:rPr>
              <a:t>Chapter 2 </a:t>
            </a:r>
            <a:endParaRPr sz="6000" dirty="0">
              <a:solidFill>
                <a:schemeClr val="dk1"/>
              </a:solidFill>
              <a:latin typeface="Impact"/>
              <a:ea typeface="Impact"/>
              <a:cs typeface="Impact"/>
              <a:sym typeface="Impact"/>
            </a:endParaRPr>
          </a:p>
        </p:txBody>
      </p:sp>
      <p:sp>
        <p:nvSpPr>
          <p:cNvPr id="81" name="Google Shape;81;p17"/>
          <p:cNvSpPr txBox="1"/>
          <p:nvPr/>
        </p:nvSpPr>
        <p:spPr>
          <a:xfrm>
            <a:off x="822075" y="1786269"/>
            <a:ext cx="7790700" cy="2804705"/>
          </a:xfrm>
          <a:prstGeom prst="rect">
            <a:avLst/>
          </a:prstGeom>
          <a:noFill/>
          <a:ln>
            <a:noFill/>
          </a:ln>
        </p:spPr>
        <p:txBody>
          <a:bodyPr spcFirstLastPara="1" wrap="square" lIns="91425" tIns="91425" rIns="91425" bIns="91425" anchor="t" anchorCtr="0">
            <a:noAutofit/>
          </a:bodyPr>
          <a:lstStyle/>
          <a:p>
            <a:pPr marL="76200" lvl="0" algn="ctr" rtl="0">
              <a:spcBef>
                <a:spcPts val="0"/>
              </a:spcBef>
              <a:spcAft>
                <a:spcPts val="0"/>
              </a:spcAft>
              <a:buSzPts val="2400"/>
            </a:pPr>
            <a:r>
              <a:rPr lang="en-US" sz="6000" dirty="0"/>
              <a:t>Understanding Your Net Worth </a:t>
            </a:r>
            <a:endParaRPr sz="6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3"/>
        <p:cNvGrpSpPr/>
        <p:nvPr/>
      </p:nvGrpSpPr>
      <p:grpSpPr>
        <a:xfrm>
          <a:off x="0" y="0"/>
          <a:ext cx="0" cy="0"/>
          <a:chOff x="0" y="0"/>
          <a:chExt cx="0" cy="0"/>
        </a:xfrm>
      </p:grpSpPr>
      <p:sp>
        <p:nvSpPr>
          <p:cNvPr id="74" name="Google Shape;74;p16"/>
          <p:cNvSpPr txBox="1"/>
          <p:nvPr/>
        </p:nvSpPr>
        <p:spPr>
          <a:xfrm>
            <a:off x="1028700" y="368900"/>
            <a:ext cx="7086600" cy="64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chemeClr val="dk1"/>
                </a:solidFill>
                <a:latin typeface="Impact"/>
                <a:ea typeface="Impact"/>
                <a:cs typeface="Impact"/>
                <a:sym typeface="Impact"/>
              </a:rPr>
              <a:t>Net Worth...</a:t>
            </a:r>
            <a:endParaRPr sz="4800" dirty="0">
              <a:solidFill>
                <a:schemeClr val="dk1"/>
              </a:solidFill>
              <a:latin typeface="Impact"/>
              <a:ea typeface="Impact"/>
              <a:cs typeface="Impact"/>
              <a:sym typeface="Impact"/>
            </a:endParaRPr>
          </a:p>
        </p:txBody>
      </p:sp>
      <p:sp>
        <p:nvSpPr>
          <p:cNvPr id="75" name="Google Shape;75;p16"/>
          <p:cNvSpPr txBox="1"/>
          <p:nvPr/>
        </p:nvSpPr>
        <p:spPr>
          <a:xfrm>
            <a:off x="822075" y="1302675"/>
            <a:ext cx="7790700" cy="32883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en-US" sz="2400" dirty="0"/>
              <a:t>Your Net Worth is a Sum of All The Decisions That You Make </a:t>
            </a:r>
            <a:endParaRPr sz="2400" dirty="0"/>
          </a:p>
          <a:p>
            <a:pPr marL="457200" lvl="0" indent="-381000" algn="l" rtl="0">
              <a:spcBef>
                <a:spcPts val="0"/>
              </a:spcBef>
              <a:spcAft>
                <a:spcPts val="0"/>
              </a:spcAft>
              <a:buSzPts val="2400"/>
              <a:buChar char="●"/>
            </a:pPr>
            <a:r>
              <a:rPr lang="en-US" sz="2400" dirty="0"/>
              <a:t>Don’t confuse net income with net worth </a:t>
            </a:r>
          </a:p>
          <a:p>
            <a:pPr marL="457200" lvl="0" indent="-381000" algn="l" rtl="0">
              <a:spcBef>
                <a:spcPts val="0"/>
              </a:spcBef>
              <a:spcAft>
                <a:spcPts val="0"/>
              </a:spcAft>
              <a:buSzPts val="2400"/>
              <a:buChar char="●"/>
            </a:pPr>
            <a:r>
              <a:rPr lang="en-US" sz="2400" dirty="0"/>
              <a:t>Your net income is what you make in a period of time and can be gone the next day. Your net worth is an accumulation of assets that you can use to sustain yourself beyond your main source of income </a:t>
            </a:r>
          </a:p>
          <a:p>
            <a:pPr marL="457200" lvl="0" indent="-381000" algn="l" rtl="0">
              <a:spcBef>
                <a:spcPts val="0"/>
              </a:spcBef>
              <a:spcAft>
                <a:spcPts val="0"/>
              </a:spcAft>
              <a:buSzPts val="2400"/>
              <a:buChar char="●"/>
            </a:pPr>
            <a:r>
              <a:rPr lang="en-US" sz="2400" dirty="0"/>
              <a:t>Your net income is what someone else is willing to pay you. It’s what someone else is willing to invest in you. Your net worth reflects what you’ve invested in your personal portfolio. </a:t>
            </a:r>
            <a:endParaRPr sz="2400" dirty="0"/>
          </a:p>
        </p:txBody>
      </p:sp>
    </p:spTree>
    <p:extLst>
      <p:ext uri="{BB962C8B-B14F-4D97-AF65-F5344CB8AC3E}">
        <p14:creationId xmlns:p14="http://schemas.microsoft.com/office/powerpoint/2010/main" val="3382439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5"/>
        <p:cNvGrpSpPr/>
        <p:nvPr/>
      </p:nvGrpSpPr>
      <p:grpSpPr>
        <a:xfrm>
          <a:off x="0" y="0"/>
          <a:ext cx="0" cy="0"/>
          <a:chOff x="0" y="0"/>
          <a:chExt cx="0" cy="0"/>
        </a:xfrm>
      </p:grpSpPr>
      <p:sp>
        <p:nvSpPr>
          <p:cNvPr id="86" name="Google Shape;86;p18"/>
          <p:cNvSpPr txBox="1"/>
          <p:nvPr/>
        </p:nvSpPr>
        <p:spPr>
          <a:xfrm>
            <a:off x="1028700" y="368900"/>
            <a:ext cx="7086600" cy="64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800" dirty="0">
                <a:solidFill>
                  <a:schemeClr val="dk1"/>
                </a:solidFill>
                <a:latin typeface="Impact"/>
                <a:ea typeface="Impact"/>
                <a:cs typeface="Impact"/>
                <a:sym typeface="Impact"/>
              </a:rPr>
              <a:t>Quiz </a:t>
            </a:r>
            <a:endParaRPr sz="4800" dirty="0">
              <a:solidFill>
                <a:schemeClr val="dk1"/>
              </a:solidFill>
              <a:latin typeface="Impact"/>
              <a:ea typeface="Impact"/>
              <a:cs typeface="Impact"/>
              <a:sym typeface="Impact"/>
            </a:endParaRPr>
          </a:p>
        </p:txBody>
      </p:sp>
      <p:sp>
        <p:nvSpPr>
          <p:cNvPr id="87" name="Google Shape;87;p18"/>
          <p:cNvSpPr txBox="1"/>
          <p:nvPr/>
        </p:nvSpPr>
        <p:spPr>
          <a:xfrm>
            <a:off x="822075" y="1302675"/>
            <a:ext cx="7790700" cy="32883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en-US" sz="2400" dirty="0"/>
              <a:t>How do you calculate your net worth? </a:t>
            </a:r>
            <a:endParaRPr sz="2400" dirty="0"/>
          </a:p>
          <a:p>
            <a:pPr marL="457200" lvl="0" indent="-381000" algn="l" rtl="0">
              <a:spcBef>
                <a:spcPts val="0"/>
              </a:spcBef>
              <a:spcAft>
                <a:spcPts val="0"/>
              </a:spcAft>
              <a:buSzPts val="2400"/>
              <a:buChar char="●"/>
            </a:pPr>
            <a:r>
              <a:rPr lang="en" sz="2400" dirty="0"/>
              <a:t>What do you want others to say about you? </a:t>
            </a:r>
            <a:endParaRPr sz="2400" dirty="0"/>
          </a:p>
          <a:p>
            <a:pPr marL="457200" lvl="0" indent="-381000" algn="l" rtl="0">
              <a:spcBef>
                <a:spcPts val="0"/>
              </a:spcBef>
              <a:spcAft>
                <a:spcPts val="0"/>
              </a:spcAft>
              <a:buSzPts val="2400"/>
              <a:buChar char="●"/>
            </a:pPr>
            <a:r>
              <a:rPr lang="en" sz="2400" dirty="0"/>
              <a:t>What causes are important to you? </a:t>
            </a:r>
            <a:endParaRPr sz="2400" dirty="0"/>
          </a:p>
          <a:p>
            <a:pPr marL="457200" lvl="0" indent="-381000" algn="l" rtl="0">
              <a:spcBef>
                <a:spcPts val="0"/>
              </a:spcBef>
              <a:spcAft>
                <a:spcPts val="0"/>
              </a:spcAft>
              <a:buSzPts val="2400"/>
              <a:buChar char="●"/>
            </a:pPr>
            <a:r>
              <a:rPr lang="en" sz="2400" dirty="0"/>
              <a:t>Who do you want to serve? </a:t>
            </a:r>
            <a:endParaRPr sz="2400" dirty="0"/>
          </a:p>
          <a:p>
            <a:pPr marL="457200" lvl="0" indent="-381000" algn="l" rtl="0">
              <a:spcBef>
                <a:spcPts val="0"/>
              </a:spcBef>
              <a:spcAft>
                <a:spcPts val="0"/>
              </a:spcAft>
              <a:buSzPts val="2400"/>
              <a:buChar char="●"/>
            </a:pPr>
            <a:r>
              <a:rPr lang="en" sz="2400" dirty="0"/>
              <a:t>How will you make MCA better than you found it? </a:t>
            </a:r>
            <a:endParaRPr sz="2400" dirty="0"/>
          </a:p>
          <a:p>
            <a:pPr marL="0" lvl="0" indent="0" algn="l" rtl="0">
              <a:spcBef>
                <a:spcPts val="0"/>
              </a:spcBef>
              <a:spcAft>
                <a:spcPts val="0"/>
              </a:spcAft>
              <a:buNone/>
            </a:pPr>
            <a:endParaRPr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7"/>
        <p:cNvGrpSpPr/>
        <p:nvPr/>
      </p:nvGrpSpPr>
      <p:grpSpPr>
        <a:xfrm>
          <a:off x="0" y="0"/>
          <a:ext cx="0" cy="0"/>
          <a:chOff x="0" y="0"/>
          <a:chExt cx="0" cy="0"/>
        </a:xfrm>
      </p:grpSpPr>
      <p:sp>
        <p:nvSpPr>
          <p:cNvPr id="68" name="Google Shape;68;p15"/>
          <p:cNvSpPr txBox="1"/>
          <p:nvPr/>
        </p:nvSpPr>
        <p:spPr>
          <a:xfrm>
            <a:off x="1028700" y="368900"/>
            <a:ext cx="7086600" cy="64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4800">
              <a:solidFill>
                <a:schemeClr val="dk1"/>
              </a:solidFill>
              <a:latin typeface="Impact"/>
              <a:ea typeface="Impact"/>
              <a:cs typeface="Impact"/>
              <a:sym typeface="Impact"/>
            </a:endParaRPr>
          </a:p>
        </p:txBody>
      </p:sp>
      <p:sp>
        <p:nvSpPr>
          <p:cNvPr id="69" name="Google Shape;69;p15"/>
          <p:cNvSpPr txBox="1"/>
          <p:nvPr/>
        </p:nvSpPr>
        <p:spPr>
          <a:xfrm>
            <a:off x="822075" y="1302675"/>
            <a:ext cx="7436700" cy="3288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0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346</TotalTime>
  <Words>479</Words>
  <Application>Microsoft Macintosh PowerPoint</Application>
  <PresentationFormat>On-screen Show (16:9)</PresentationFormat>
  <Paragraphs>67</Paragraphs>
  <Slides>11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Monotype Corsiva</vt:lpstr>
      <vt:lpstr>Impact</vt:lpstr>
      <vt:lpstr>Merriweather</vt:lpstr>
      <vt:lpstr>Calibri</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maria smith-shack</cp:lastModifiedBy>
  <cp:revision>8</cp:revision>
  <dcterms:modified xsi:type="dcterms:W3CDTF">2020-06-19T05:00:32Z</dcterms:modified>
</cp:coreProperties>
</file>